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6" r:id="rId1"/>
  </p:sldMasterIdLst>
  <p:notesMasterIdLst>
    <p:notesMasterId r:id="rId26"/>
  </p:notesMasterIdLst>
  <p:sldIdLst>
    <p:sldId id="256" r:id="rId2"/>
    <p:sldId id="267" r:id="rId3"/>
    <p:sldId id="292" r:id="rId4"/>
    <p:sldId id="286" r:id="rId5"/>
    <p:sldId id="291" r:id="rId6"/>
    <p:sldId id="281" r:id="rId7"/>
    <p:sldId id="282" r:id="rId8"/>
    <p:sldId id="283" r:id="rId9"/>
    <p:sldId id="285" r:id="rId10"/>
    <p:sldId id="287" r:id="rId11"/>
    <p:sldId id="257" r:id="rId12"/>
    <p:sldId id="288" r:id="rId13"/>
    <p:sldId id="258" r:id="rId14"/>
    <p:sldId id="289" r:id="rId15"/>
    <p:sldId id="259" r:id="rId16"/>
    <p:sldId id="290" r:id="rId17"/>
    <p:sldId id="260" r:id="rId18"/>
    <p:sldId id="271" r:id="rId19"/>
    <p:sldId id="276" r:id="rId20"/>
    <p:sldId id="280" r:id="rId21"/>
    <p:sldId id="278" r:id="rId22"/>
    <p:sldId id="279" r:id="rId23"/>
    <p:sldId id="277" r:id="rId24"/>
    <p:sldId id="273" r:id="rId2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1" autoAdjust="0"/>
    <p:restoredTop sz="94253" autoAdjust="0"/>
  </p:normalViewPr>
  <p:slideViewPr>
    <p:cSldViewPr>
      <p:cViewPr varScale="1">
        <p:scale>
          <a:sx n="68" d="100"/>
          <a:sy n="68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A5DDB27-BEFC-4F02-B7CF-302D7B6147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11572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11572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 b="0" smtClean="0">
                <a:latin typeface="+mn-lt"/>
              </a:defRPr>
            </a:lvl1pPr>
          </a:lstStyle>
          <a:p>
            <a:pPr>
              <a:defRPr/>
            </a:pPr>
            <a:fld id="{25D1BA22-1D17-4376-9531-CBD5AD03BC1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7E0B7-F13E-42BE-9C9A-77685A51F4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AA547-FD9A-4376-9128-1C7D3362AF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3EE1E-FE8B-4C4E-A5EA-6F3D17F34B9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0797C-81A8-4548-828F-A321C9B8D9D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EF5AE-DF2B-4F67-A327-138D96F4A25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90C3B-0641-4FCF-B0B6-B30CB6D4AA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D6CEC-DA88-4F93-B3D0-64BB279D5B9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6DEDC-5923-40F1-939B-464F38EE73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19287-1B58-4E7C-8BC0-9850CEFA57E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6BDCB-F9FD-44EA-B814-9B5C5FD85FA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FE622-42EC-4F79-A069-4276D04FBC5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14691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sp>
          <p:nvSpPr>
            <p:cNvPr id="114692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cs-CZ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14694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695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696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697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698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699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700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701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  <p:sp>
            <p:nvSpPr>
              <p:cNvPr id="114702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cs-CZ"/>
              </a:p>
            </p:txBody>
          </p:sp>
        </p:grpSp>
      </p:grpSp>
      <p:sp>
        <p:nvSpPr>
          <p:cNvPr id="114703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14704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14705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14706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114707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40860E23-B494-4831-9E5E-C0F02A5FFB0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ransition>
    <p:zoom/>
  </p:transition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cellsalive.com/mitosis.htm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1916113"/>
            <a:ext cx="7772400" cy="1736725"/>
          </a:xfrm>
        </p:spPr>
        <p:txBody>
          <a:bodyPr/>
          <a:lstStyle/>
          <a:p>
            <a:pPr eaLnBrk="1" hangingPunct="1">
              <a:defRPr/>
            </a:pPr>
            <a:r>
              <a:rPr lang="cs-CZ" sz="5400" smtClean="0"/>
              <a:t>OBECNÁ BIOLOGIE</a:t>
            </a:r>
            <a:br>
              <a:rPr lang="cs-CZ" sz="5400" smtClean="0"/>
            </a:br>
            <a:r>
              <a:rPr lang="cs-CZ" sz="5400" smtClean="0"/>
              <a:t>MITÓZA</a:t>
            </a:r>
          </a:p>
        </p:txBody>
      </p:sp>
      <p:pic>
        <p:nvPicPr>
          <p:cNvPr id="2056" name="Picture 8" descr="1121449814_rakovina-bun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3716338"/>
            <a:ext cx="2016125" cy="1579562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41BB0-0758-4880-A93B-A3872EFE9815}" type="slidenum">
              <a:rPr lang="cs-CZ"/>
              <a:pPr>
                <a:defRPr/>
              </a:pPr>
              <a:t>10</a:t>
            </a:fld>
            <a:endParaRPr lang="cs-CZ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Profáze</a:t>
            </a: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Během této fáze dochází ke spiralizaci vláken DNA a diferenciaci chromozómů, u kterých jsou patrné dvě chromatidy. </a:t>
            </a:r>
          </a:p>
          <a:p>
            <a:pPr eaLnBrk="1" hangingPunct="1">
              <a:defRPr/>
            </a:pPr>
            <a:r>
              <a:rPr lang="cs-CZ" sz="2400" b="1" smtClean="0"/>
              <a:t>V závěru této fáze se rozpadá jaderná membrána a chromozómy se rozptylují.</a:t>
            </a:r>
          </a:p>
          <a:p>
            <a:pPr eaLnBrk="1" hangingPunct="1">
              <a:defRPr/>
            </a:pPr>
            <a:r>
              <a:rPr lang="cs-CZ" sz="2400" b="1" smtClean="0"/>
              <a:t>Pokud je v buněčné plazmě obsažen centrozom, rozdělí se a takto rozdělené centrozomy se začnou vzdalovat a vytvářet dělící vřeténko.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8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86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8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B3A06-29FD-4478-A8CE-D460B1D3EA1C}" type="slidenum">
              <a:rPr lang="cs-CZ"/>
              <a:pPr>
                <a:defRPr/>
              </a:pPr>
              <a:t>11</a:t>
            </a:fld>
            <a:endParaRPr lang="cs-CZ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Profáze</a:t>
            </a:r>
          </a:p>
        </p:txBody>
      </p:sp>
      <p:pic>
        <p:nvPicPr>
          <p:cNvPr id="9221" name="Picture 5" descr="Mitosa%20Allium%20cepa%20profaze%20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3919537" cy="36004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F651B7-FB39-4ED1-94E7-50A6012799D2}" type="slidenum">
              <a:rPr lang="cs-CZ"/>
              <a:pPr>
                <a:defRPr/>
              </a:pPr>
              <a:t>12</a:t>
            </a:fld>
            <a:endParaRPr lang="cs-CZ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Metafáze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Chromozómy se seskupují v ekvatoriální rovině buňky a vzniká tak charakteristická metafázová destička. </a:t>
            </a:r>
          </a:p>
          <a:p>
            <a:pPr eaLnBrk="1" hangingPunct="1">
              <a:defRPr/>
            </a:pPr>
            <a:r>
              <a:rPr lang="cs-CZ" sz="2400" b="1" smtClean="0"/>
              <a:t>Tato fáze je nejvhodnější pro pozorování chromozómů a cytogenetická vyšetření.</a:t>
            </a:r>
          </a:p>
          <a:p>
            <a:pPr eaLnBrk="1" hangingPunct="1">
              <a:defRPr/>
            </a:pPr>
            <a:r>
              <a:rPr lang="cs-CZ" sz="2400" b="1" smtClean="0"/>
              <a:t>Pokud buňka obsahuje dělící vřeténko, je již plně vyvinuto.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086335-6964-4049-9FEF-642E68A02474}" type="slidenum">
              <a:rPr lang="cs-CZ"/>
              <a:pPr>
                <a:defRPr/>
              </a:pPr>
              <a:t>13</a:t>
            </a:fld>
            <a:endParaRPr lang="cs-CZ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Metafáze</a:t>
            </a:r>
          </a:p>
        </p:txBody>
      </p:sp>
      <p:pic>
        <p:nvPicPr>
          <p:cNvPr id="10246" name="Picture 6" descr="Mitosa%20Allium%20cepa%20metafaze%20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5207000" cy="36004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2CB67-07BF-4FEC-A642-B7EABBD75156}" type="slidenum">
              <a:rPr lang="cs-CZ"/>
              <a:pPr>
                <a:defRPr/>
              </a:pPr>
              <a:t>14</a:t>
            </a:fld>
            <a:endParaRPr lang="cs-CZ"/>
          </a:p>
        </p:txBody>
      </p:sp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Anafáze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Chromozómy jsou v oblasti centromer napojeny na vlákna vycházející z opačných pólů dělícího vřeténka.</a:t>
            </a:r>
          </a:p>
          <a:p>
            <a:pPr eaLnBrk="1" hangingPunct="1">
              <a:defRPr/>
            </a:pPr>
            <a:r>
              <a:rPr lang="cs-CZ" sz="2400" b="1" smtClean="0"/>
              <a:t>Následně se rozpadají centromery na dvě části, každá s jednou chromatidou, které jsou zkracováním vláken přitahovány k opačným pólům vřeténka a tudíž do odlišných částí buňky.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71DC2F-28DC-4948-8F91-3152B3A48D0C}" type="slidenum">
              <a:rPr lang="cs-CZ"/>
              <a:pPr>
                <a:defRPr/>
              </a:pPr>
              <a:t>15</a:t>
            </a:fld>
            <a:endParaRPr lang="cs-CZ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Anafáze</a:t>
            </a:r>
          </a:p>
        </p:txBody>
      </p:sp>
      <p:pic>
        <p:nvPicPr>
          <p:cNvPr id="14341" name="Picture 5" descr="Mitosa%20Allium%20cepa%20anafaze%203%20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4473575" cy="36004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65D4A-3D51-48B5-9EBE-54CBFCEAB440}" type="slidenum">
              <a:rPr lang="cs-CZ"/>
              <a:pPr>
                <a:defRPr/>
              </a:pPr>
              <a:t>16</a:t>
            </a:fld>
            <a:endParaRPr lang="cs-CZ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4000" b="0" smtClean="0"/>
              <a:t/>
            </a:r>
            <a:br>
              <a:rPr lang="cs-CZ" sz="4000" b="0" smtClean="0"/>
            </a:br>
            <a:r>
              <a:rPr lang="cs-CZ" sz="4000" smtClean="0"/>
              <a:t>Telofáze</a:t>
            </a:r>
            <a:br>
              <a:rPr lang="cs-CZ" sz="4000" smtClean="0"/>
            </a:br>
            <a:endParaRPr lang="cs-CZ" sz="4000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Chromozómy jsou nahloučeny u buněčných pólů a despiralizují se, vytváří se kolem nich jaderná membrána. </a:t>
            </a:r>
          </a:p>
          <a:p>
            <a:pPr eaLnBrk="1" hangingPunct="1">
              <a:defRPr/>
            </a:pPr>
            <a:r>
              <a:rPr lang="cs-CZ" sz="2400" b="1" smtClean="0"/>
              <a:t>Na konci telofáze dochází k zaškrcení buňky a vzniku dvou dceřinných buněk, každé připadne jedno nové jádro.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4B98F-B8C5-42C4-8079-C18756FEA61E}" type="slidenum">
              <a:rPr lang="cs-CZ"/>
              <a:pPr>
                <a:defRPr/>
              </a:pPr>
              <a:t>17</a:t>
            </a:fld>
            <a:endParaRPr lang="cs-CZ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Telofáze</a:t>
            </a:r>
          </a:p>
        </p:txBody>
      </p:sp>
      <p:pic>
        <p:nvPicPr>
          <p:cNvPr id="15365" name="Picture 5" descr="Mitosa%20Allium%20cepa%20telofaze%20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4484687" cy="36004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6EEE40-DFE1-464B-B3C2-948B2EEE47C3}" type="slidenum">
              <a:rPr lang="cs-CZ"/>
              <a:pPr>
                <a:defRPr/>
              </a:pPr>
              <a:t>18</a:t>
            </a:fld>
            <a:endParaRPr lang="cs-CZ"/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Meioza  - redukční dělení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Redukční dělení pohlavních buněk</a:t>
            </a:r>
          </a:p>
          <a:p>
            <a:pPr eaLnBrk="1" hangingPunct="1">
              <a:defRPr/>
            </a:pPr>
            <a:r>
              <a:rPr lang="cs-CZ" sz="2400" b="1" smtClean="0"/>
              <a:t>Pohlavní buňky – gamety</a:t>
            </a:r>
          </a:p>
          <a:p>
            <a:pPr eaLnBrk="1" hangingPunct="1">
              <a:defRPr/>
            </a:pPr>
            <a:r>
              <a:rPr lang="cs-CZ" sz="2400" b="1" smtClean="0"/>
              <a:t>Z jedné mateřské buňky vznikají 4 buňky dceřiné.</a:t>
            </a:r>
          </a:p>
          <a:p>
            <a:pPr eaLnBrk="1" hangingPunct="1">
              <a:defRPr/>
            </a:pPr>
            <a:r>
              <a:rPr lang="cs-CZ" sz="2400" b="1" smtClean="0"/>
              <a:t>Tvorba spermii – spermatogeneze</a:t>
            </a:r>
          </a:p>
          <a:p>
            <a:pPr eaLnBrk="1" hangingPunct="1">
              <a:defRPr/>
            </a:pPr>
            <a:r>
              <a:rPr lang="cs-CZ" sz="2400" b="1" smtClean="0"/>
              <a:t>Tvorba vajíček – oogeneze</a:t>
            </a:r>
          </a:p>
          <a:p>
            <a:pPr eaLnBrk="1" hangingPunct="1">
              <a:defRPr/>
            </a:pPr>
            <a:r>
              <a:rPr lang="cs-CZ" sz="2400" b="1" smtClean="0"/>
              <a:t>Gamety musí mít poloviční počet chromozómů – označuje se jako 1n (haploidní).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DB5F74-87AC-4FFE-B6DC-64A46C22D05E}" type="slidenum">
              <a:rPr lang="cs-CZ"/>
              <a:pPr>
                <a:defRPr/>
              </a:pPr>
              <a:t>19</a:t>
            </a:fld>
            <a:endParaRPr lang="cs-CZ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Meioze</a:t>
            </a:r>
          </a:p>
        </p:txBody>
      </p:sp>
      <p:pic>
        <p:nvPicPr>
          <p:cNvPr id="43012" name="Picture 4" descr="neviemco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060575"/>
            <a:ext cx="7327900" cy="2209800"/>
          </a:xfrm>
          <a:noFill/>
          <a:ln w="25400" cap="flat" algn="ctr">
            <a:solidFill>
              <a:schemeClr val="accent1"/>
            </a:solidFill>
          </a:ln>
        </p:spPr>
      </p:pic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079500" y="4365625"/>
            <a:ext cx="7380288" cy="6667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Z původní mateřské buňky vznikají 4 buňky dceřiné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 polovičním počtem chromozomů.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ACED75-4DA9-451A-8F81-36E7AD1F8CE9}" type="slidenum">
              <a:rPr lang="cs-CZ"/>
              <a:pPr>
                <a:defRPr/>
              </a:pPr>
              <a:t>2</a:t>
            </a:fld>
            <a:endParaRPr lang="cs-CZ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Život buňky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702050" cy="4114800"/>
          </a:xfrm>
        </p:spPr>
        <p:txBody>
          <a:bodyPr/>
          <a:lstStyle/>
          <a:p>
            <a:pPr eaLnBrk="1" hangingPunct="1">
              <a:defRPr/>
            </a:pPr>
            <a:r>
              <a:rPr lang="cs-CZ" sz="2400" b="1" smtClean="0"/>
              <a:t>Začíná a končí mitózou.</a:t>
            </a:r>
          </a:p>
          <a:p>
            <a:pPr eaLnBrk="1" hangingPunct="1">
              <a:defRPr/>
            </a:pPr>
            <a:r>
              <a:rPr lang="cs-CZ" sz="2400" b="1" smtClean="0"/>
              <a:t>Dělení jader – </a:t>
            </a:r>
            <a:r>
              <a:rPr lang="cs-CZ" sz="2400" b="1" smtClean="0">
                <a:solidFill>
                  <a:schemeClr val="hlink"/>
                </a:solidFill>
              </a:rPr>
              <a:t>karyokineze (1)</a:t>
            </a:r>
          </a:p>
          <a:p>
            <a:pPr eaLnBrk="1" hangingPunct="1">
              <a:defRPr/>
            </a:pPr>
            <a:r>
              <a:rPr lang="cs-CZ" sz="2400" b="1" smtClean="0"/>
              <a:t>Dělení cytoplazmy – </a:t>
            </a:r>
            <a:r>
              <a:rPr lang="cs-CZ" sz="2400" b="1" smtClean="0">
                <a:solidFill>
                  <a:schemeClr val="hlink"/>
                </a:solidFill>
              </a:rPr>
              <a:t>cytokineze (2)</a:t>
            </a:r>
          </a:p>
        </p:txBody>
      </p:sp>
      <p:pic>
        <p:nvPicPr>
          <p:cNvPr id="24583" name="Picture 7" descr="mitoz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2003425"/>
            <a:ext cx="3819525" cy="3394075"/>
          </a:xfrm>
          <a:noFill/>
          <a:ln w="25400" cap="flat" algn="ctr">
            <a:solidFill>
              <a:schemeClr val="accent1"/>
            </a:solidFill>
          </a:ln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864475" y="4308475"/>
            <a:ext cx="319088" cy="392113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148263" y="5445125"/>
            <a:ext cx="319087" cy="392113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  <p:bldP spid="24585" grpId="0" animBg="1"/>
      <p:bldP spid="2458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DF3A60-17E1-43D0-B13E-0A90DA0E3469}" type="slidenum">
              <a:rPr lang="cs-CZ"/>
              <a:pPr>
                <a:defRPr/>
              </a:pPr>
              <a:t>20</a:t>
            </a:fld>
            <a:endParaRPr lang="cs-CZ"/>
          </a:p>
        </p:txBody>
      </p:sp>
      <p:pic>
        <p:nvPicPr>
          <p:cNvPr id="50181" name="Picture 5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060575"/>
            <a:ext cx="2284412" cy="2592388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0183" name="Picture 7" descr="ACF87F"/>
          <p:cNvPicPr>
            <a:picLocks noChangeAspect="1" noChangeArrowheads="1"/>
          </p:cNvPicPr>
          <p:nvPr/>
        </p:nvPicPr>
        <p:blipFill>
          <a:blip r:embed="rId3" cstate="print"/>
          <a:srcRect b="10541"/>
          <a:stretch>
            <a:fillRect/>
          </a:stretch>
        </p:blipFill>
        <p:spPr bwMode="auto">
          <a:xfrm>
            <a:off x="1116013" y="2060575"/>
            <a:ext cx="4103687" cy="2314575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018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Oplození – splynutí gamet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1116013" y="4471988"/>
            <a:ext cx="4103687" cy="392112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Umělé oplození „ve zkumavce“</a:t>
            </a:r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5364163" y="4760913"/>
            <a:ext cx="2303462" cy="6667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Pronikání spermie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do vajíčka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9" grpId="0"/>
      <p:bldP spid="50190" grpId="0" animBg="1"/>
      <p:bldP spid="5019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DD066-70C0-4A38-98FD-428C6F9AA841}" type="slidenum">
              <a:rPr lang="cs-CZ"/>
              <a:pPr>
                <a:defRPr/>
              </a:pPr>
              <a:t>21</a:t>
            </a:fld>
            <a:endParaRPr lang="cs-CZ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mtClean="0"/>
              <a:t>Spojením gamet vzniká zygota</a:t>
            </a:r>
          </a:p>
        </p:txBody>
      </p:sp>
      <p:pic>
        <p:nvPicPr>
          <p:cNvPr id="48131" name="Picture 3" descr="norm-s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453707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4C5AF6-EE9C-4F92-9F97-2EE2D911CEAD}" type="slidenum">
              <a:rPr lang="cs-CZ"/>
              <a:pPr>
                <a:defRPr/>
              </a:pPr>
              <a:t>22</a:t>
            </a:fld>
            <a:endParaRPr lang="cs-CZ"/>
          </a:p>
        </p:txBody>
      </p:sp>
      <p:pic>
        <p:nvPicPr>
          <p:cNvPr id="49154" name="Picture 2" descr="1-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060575"/>
            <a:ext cx="5111750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mtClean="0"/>
              <a:t>Mitotické dělení oplozeného vajíčka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65E731-AB87-4BDB-B08F-2B271F1223B7}" type="slidenum">
              <a:rPr lang="cs-CZ"/>
              <a:pPr>
                <a:defRPr/>
              </a:pPr>
              <a:t>23</a:t>
            </a:fld>
            <a:endParaRPr lang="cs-CZ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Proč redukční dělení?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4438" y="2071688"/>
            <a:ext cx="7267575" cy="4017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Po splynutí gamet vzniká zygota.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Zygota je první buňka nového organismu.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Spermie (1 n chrom.), vajíčko (1 n chrom.)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Spermie + vajíčko = zygota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Zygota = 2 n chromozomů – diploidní počet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Zygota se dělí mitózou a vytvářejí se tělní buňky s počtem 2 n chromozómů.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Rýhováním zygoty vzniká embryo.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8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5787C4-6DE4-4526-AA84-01D8DAF2775B}" type="slidenum">
              <a:rPr lang="cs-CZ"/>
              <a:pPr>
                <a:defRPr/>
              </a:pPr>
              <a:t>24</a:t>
            </a:fld>
            <a:endParaRPr lang="cs-CZ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Srovnání mitózy a meioze</a:t>
            </a:r>
          </a:p>
        </p:txBody>
      </p:sp>
      <p:pic>
        <p:nvPicPr>
          <p:cNvPr id="35846" name="Picture 6" descr="comparat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2051050"/>
            <a:ext cx="3219450" cy="4067175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6443663" y="2051050"/>
            <a:ext cx="1892300" cy="2039938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Mitoza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2 nové buňky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se stejným počtem chromozomů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diploidní počet=2 n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116013" y="2051050"/>
            <a:ext cx="1752600" cy="2039938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Meioze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4 nové buňky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s polovičním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počtem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chromozomů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haploidní</a:t>
            </a:r>
          </a:p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počet=1 n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7" grpId="0" animBg="1"/>
      <p:bldP spid="358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11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12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AB9C2C-8898-4C3F-B788-2C6BE0B1590D}" type="slidenum">
              <a:rPr lang="cs-CZ"/>
              <a:pPr>
                <a:defRPr/>
              </a:pPr>
              <a:t>3</a:t>
            </a:fld>
            <a:endParaRPr lang="cs-CZ"/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Buněčný cyklus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08088" y="2008188"/>
            <a:ext cx="3702050" cy="40862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cs-CZ" sz="2400" b="1" smtClean="0"/>
              <a:t>Generační čas buňky se mění v rozmezí od:</a:t>
            </a:r>
          </a:p>
          <a:p>
            <a:pPr eaLnBrk="1" hangingPunct="1">
              <a:defRPr/>
            </a:pPr>
            <a:r>
              <a:rPr lang="cs-CZ" sz="2400" b="1" smtClean="0"/>
              <a:t>10 minut (rýhující se vajíčko) </a:t>
            </a:r>
          </a:p>
          <a:p>
            <a:pPr eaLnBrk="1" hangingPunct="1">
              <a:defRPr/>
            </a:pPr>
            <a:r>
              <a:rPr lang="cs-CZ" sz="2400" b="1" smtClean="0"/>
              <a:t>roky (tkáňové buňky) </a:t>
            </a:r>
          </a:p>
          <a:p>
            <a:pPr eaLnBrk="1" hangingPunct="1">
              <a:defRPr/>
            </a:pPr>
            <a:r>
              <a:rPr lang="cs-CZ" sz="2400" b="1" smtClean="0"/>
              <a:t>celý život (u ner-vových buněk</a:t>
            </a:r>
            <a:endParaRPr lang="cs-CZ" sz="2800" b="1" smtClean="0"/>
          </a:p>
        </p:txBody>
      </p:sp>
      <p:pic>
        <p:nvPicPr>
          <p:cNvPr id="82948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1881188"/>
            <a:ext cx="1582737" cy="1265237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2949" name="Picture 5" descr="Neur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760913"/>
            <a:ext cx="1582737" cy="119380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2950" name="Picture 6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3284538"/>
            <a:ext cx="1584325" cy="1319212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82954" name="Line 10"/>
          <p:cNvSpPr>
            <a:spLocks noChangeShapeType="1"/>
          </p:cNvSpPr>
          <p:nvPr/>
        </p:nvSpPr>
        <p:spPr bwMode="auto">
          <a:xfrm flipV="1">
            <a:off x="4643438" y="2565400"/>
            <a:ext cx="1728787" cy="86360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82955" name="Line 11"/>
          <p:cNvSpPr>
            <a:spLocks noChangeShapeType="1"/>
          </p:cNvSpPr>
          <p:nvPr/>
        </p:nvSpPr>
        <p:spPr bwMode="auto">
          <a:xfrm>
            <a:off x="4643438" y="4221163"/>
            <a:ext cx="1728787" cy="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>
            <a:off x="4643438" y="5013325"/>
            <a:ext cx="1728787" cy="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2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  <p:bldP spid="82954" grpId="0" animBg="1"/>
      <p:bldP spid="82955" grpId="0" animBg="1"/>
      <p:bldP spid="829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E2BC0-5104-4D72-B53F-591AE4BA10A1}" type="slidenum">
              <a:rPr lang="cs-CZ"/>
              <a:pPr>
                <a:defRPr/>
              </a:pPr>
              <a:t>4</a:t>
            </a:fld>
            <a:endParaRPr lang="cs-CZ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Co je to mitóza?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681913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>
                <a:solidFill>
                  <a:schemeClr val="accent1"/>
                </a:solidFill>
              </a:rPr>
              <a:t>Mitóza</a:t>
            </a:r>
            <a:r>
              <a:rPr lang="cs-CZ" sz="2400" b="1" smtClean="0"/>
              <a:t> je typ buněčného dělení, jehož úkolem je zajistit rovnoměrné předání nezredukované genetické informace dceřiným buňkám.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cs-CZ" sz="2400" b="1" smtClean="0"/>
              <a:t>Při mitóze předchází samotnému rozdělení buňky složitý proces rozdělení buněčného jádra, při kterém zůstává v dceřiných jádrech zachován počet chromozómů.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8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9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C889A-D3B7-400E-ACF7-0B008109B705}" type="slidenum">
              <a:rPr lang="cs-CZ"/>
              <a:pPr>
                <a:defRPr/>
              </a:pPr>
              <a:t>5</a:t>
            </a:fld>
            <a:endParaRPr lang="cs-CZ"/>
          </a:p>
        </p:txBody>
      </p:sp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Chromozomy</a:t>
            </a:r>
          </a:p>
        </p:txBody>
      </p:sp>
      <p:pic>
        <p:nvPicPr>
          <p:cNvPr id="7475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2159000"/>
            <a:ext cx="3562350" cy="2987675"/>
          </a:xfrm>
          <a:noFill/>
          <a:ln w="25400" cap="flat" algn="ctr">
            <a:solidFill>
              <a:schemeClr val="accent1"/>
            </a:solidFill>
          </a:ln>
        </p:spPr>
      </p:pic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4643438" y="5229225"/>
            <a:ext cx="3570287" cy="392113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Pohlavní chromozomy X a Y</a:t>
            </a:r>
          </a:p>
        </p:txBody>
      </p:sp>
      <p:pic>
        <p:nvPicPr>
          <p:cNvPr id="74765" name="Picture 13" descr="phpLlRS8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6013" y="2159000"/>
            <a:ext cx="3300412" cy="2989263"/>
          </a:xfrm>
          <a:noFill/>
          <a:ln w="25400" cap="flat" algn="ctr">
            <a:solidFill>
              <a:schemeClr val="accent1"/>
            </a:solidFill>
          </a:ln>
        </p:spPr>
      </p:pic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1116013" y="5229225"/>
            <a:ext cx="3311525" cy="392113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Chromozom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64" grpId="0" animBg="1"/>
      <p:bldP spid="747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35E0FB-6288-41B9-B245-E690057E4546}" type="slidenum">
              <a:rPr lang="cs-CZ"/>
              <a:pPr>
                <a:defRPr/>
              </a:pPr>
              <a:t>6</a:t>
            </a:fld>
            <a:endParaRPr lang="cs-CZ"/>
          </a:p>
        </p:txBody>
      </p:sp>
      <p:sp>
        <p:nvSpPr>
          <p:cNvPr id="5223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Stavba chromozómu</a:t>
            </a:r>
          </a:p>
        </p:txBody>
      </p:sp>
      <p:pic>
        <p:nvPicPr>
          <p:cNvPr id="52229" name="Picture 5" descr="Stavba chromozóm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978025"/>
            <a:ext cx="3221038" cy="3778250"/>
          </a:xfrm>
          <a:prstGeom prst="rect">
            <a:avLst/>
          </a:prstGeom>
          <a:solidFill>
            <a:schemeClr val="tx1"/>
          </a:solidFill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2241" name="Picture 17" descr="Struktura chromozómu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1978025"/>
            <a:ext cx="1485900" cy="3778250"/>
          </a:xfrm>
          <a:solidFill>
            <a:schemeClr val="tx1"/>
          </a:solidFill>
          <a:ln w="25400" cap="flat" algn="ctr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FAF080-8431-4EF2-9231-5170B00A0CB6}" type="slidenum">
              <a:rPr lang="cs-CZ"/>
              <a:pPr>
                <a:defRPr/>
              </a:pPr>
              <a:t>7</a:t>
            </a:fld>
            <a:endParaRPr lang="cs-CZ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Karyotyp</a:t>
            </a:r>
          </a:p>
        </p:txBody>
      </p:sp>
      <p:pic>
        <p:nvPicPr>
          <p:cNvPr id="56328" name="Picture 8" descr="zell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051050"/>
            <a:ext cx="5256212" cy="3609975"/>
          </a:xfrm>
          <a:noFill/>
          <a:ln w="25400" cap="flat" algn="ctr">
            <a:solidFill>
              <a:schemeClr val="accent1"/>
            </a:solidFill>
          </a:ln>
        </p:spPr>
      </p:pic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6516688" y="2051050"/>
            <a:ext cx="2016125" cy="666750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Chromozomová mapa člověka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7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524E24-9E09-4A9B-9CE3-93C8BF19005A}" type="slidenum">
              <a:rPr lang="cs-CZ"/>
              <a:pPr>
                <a:defRPr/>
              </a:pPr>
              <a:t>8</a:t>
            </a:fld>
            <a:endParaRPr lang="cs-CZ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333375"/>
            <a:ext cx="7543800" cy="1431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cs-CZ" smtClean="0"/>
              <a:t>Mutace chromozomů - trizómie</a:t>
            </a:r>
          </a:p>
        </p:txBody>
      </p:sp>
      <p:pic>
        <p:nvPicPr>
          <p:cNvPr id="58373" name="Picture 5" descr="karyoty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2051050"/>
            <a:ext cx="4897438" cy="3824288"/>
          </a:xfrm>
          <a:noFill/>
          <a:ln w="25400" cap="flat" algn="ctr">
            <a:solidFill>
              <a:schemeClr val="accent1"/>
            </a:solidFill>
          </a:ln>
        </p:spPr>
      </p:pic>
      <p:sp>
        <p:nvSpPr>
          <p:cNvPr id="58375" name="Text Box 7"/>
          <p:cNvSpPr txBox="1">
            <a:spLocks noChangeArrowheads="1"/>
          </p:cNvSpPr>
          <p:nvPr/>
        </p:nvSpPr>
        <p:spPr bwMode="auto">
          <a:xfrm>
            <a:off x="6227763" y="5445125"/>
            <a:ext cx="2374900" cy="392113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b="1">
                <a:effectLst>
                  <a:outerShdw blurRad="38100" dist="38100" dir="2700000" algn="tl">
                    <a:srgbClr val="000000"/>
                  </a:outerShdw>
                </a:effectLst>
              </a:rPr>
              <a:t>Downův syndrom</a:t>
            </a:r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 flipH="1" flipV="1">
            <a:off x="4140200" y="5516563"/>
            <a:ext cx="2087563" cy="7302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5" grpId="0" animBg="1"/>
      <p:bldP spid="583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SOŠS a SOU Kadaň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/>
              <a:t>Obecná biologie - Mitóza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5D637-9414-4A6E-8A0B-F4ECBA83FFFE}" type="slidenum">
              <a:rPr lang="cs-CZ"/>
              <a:pPr>
                <a:defRPr/>
              </a:pPr>
              <a:t>9</a:t>
            </a:fld>
            <a:endParaRPr lang="cs-CZ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cs-CZ" smtClean="0"/>
              <a:t>Fáze mitózy - </a:t>
            </a:r>
            <a:r>
              <a:rPr lang="cs-CZ" u="sng" smtClean="0">
                <a:hlinkClick r:id="rId2"/>
              </a:rPr>
              <a:t>animace</a:t>
            </a:r>
            <a:endParaRPr lang="cs-CZ" u="sng" smtClean="0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81200"/>
            <a:ext cx="3702050" cy="4114800"/>
          </a:xfrm>
        </p:spPr>
        <p:txBody>
          <a:bodyPr/>
          <a:lstStyle/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Interfáze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Profáze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Prometafáze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Metafáze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Anafáze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Anafáze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Telofáze</a:t>
            </a:r>
          </a:p>
          <a:p>
            <a:pPr marL="711200" indent="-711200" eaLnBrk="1" hangingPunct="1">
              <a:buClr>
                <a:schemeClr val="tx1"/>
              </a:buClr>
              <a:buSzPct val="95000"/>
              <a:buFont typeface="Wingdings" pitchFamily="2" charset="2"/>
              <a:buAutoNum type="romanUcPeriod"/>
              <a:defRPr/>
            </a:pPr>
            <a:r>
              <a:rPr lang="cs-CZ" sz="2400" b="1" smtClean="0"/>
              <a:t>Cytokineze</a:t>
            </a:r>
          </a:p>
        </p:txBody>
      </p:sp>
      <p:pic>
        <p:nvPicPr>
          <p:cNvPr id="6451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02225" y="2073275"/>
            <a:ext cx="2638425" cy="3622675"/>
          </a:xfrm>
          <a:noFill/>
          <a:ln w="25400" cap="flat" algn="ctr">
            <a:solidFill>
              <a:schemeClr val="accent1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45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45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45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45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645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645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645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 build="p"/>
      <p:bldP spid="64518" grpId="0" animBg="1"/>
    </p:bldLst>
  </p:timing>
</p:sld>
</file>

<file path=ppt/theme/theme1.xml><?xml version="1.0" encoding="utf-8"?>
<a:theme xmlns:a="http://schemas.openxmlformats.org/drawingml/2006/main" name="Třpyt">
  <a:themeElements>
    <a:clrScheme name="Třpyt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Třpy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řpyt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řpyt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řpyt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436</TotalTime>
  <Words>660</Words>
  <Application>Microsoft Office PowerPoint</Application>
  <PresentationFormat>Prezentácia na obrazovke (4:3)</PresentationFormat>
  <Paragraphs>155</Paragraphs>
  <Slides>24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24</vt:i4>
      </vt:variant>
    </vt:vector>
  </HeadingPairs>
  <TitlesOfParts>
    <vt:vector size="25" baseType="lpstr">
      <vt:lpstr>Třpyt</vt:lpstr>
      <vt:lpstr>OBECNÁ BIOLOGIE MITÓZA</vt:lpstr>
      <vt:lpstr>Život buňky </vt:lpstr>
      <vt:lpstr>Buněčný cyklus</vt:lpstr>
      <vt:lpstr>Co je to mitóza?</vt:lpstr>
      <vt:lpstr>Chromozomy</vt:lpstr>
      <vt:lpstr>Stavba chromozómu</vt:lpstr>
      <vt:lpstr>Karyotyp</vt:lpstr>
      <vt:lpstr>Mutace chromozomů - trizómie</vt:lpstr>
      <vt:lpstr>Fáze mitózy - animace</vt:lpstr>
      <vt:lpstr>Profáze</vt:lpstr>
      <vt:lpstr>Profáze</vt:lpstr>
      <vt:lpstr>Metafáze</vt:lpstr>
      <vt:lpstr>Metafáze</vt:lpstr>
      <vt:lpstr>Anafáze</vt:lpstr>
      <vt:lpstr>Anafáze</vt:lpstr>
      <vt:lpstr> Telofáze </vt:lpstr>
      <vt:lpstr>Telofáze</vt:lpstr>
      <vt:lpstr>Meioza  - redukční dělení</vt:lpstr>
      <vt:lpstr>Meioze</vt:lpstr>
      <vt:lpstr>Oplození – splynutí gamet</vt:lpstr>
      <vt:lpstr>Spojením gamet vzniká zygota</vt:lpstr>
      <vt:lpstr>Mitotické dělení oplozeného vajíčka</vt:lpstr>
      <vt:lpstr>Proč redukční dělení?</vt:lpstr>
      <vt:lpstr>Srovnání mitózy a meioze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Mitóza</dc:title>
  <dc:creator>ZAK</dc:creator>
  <cp:lastModifiedBy>Bohumil</cp:lastModifiedBy>
  <cp:revision>46</cp:revision>
  <dcterms:created xsi:type="dcterms:W3CDTF">2005-11-02T12:43:39Z</dcterms:created>
  <dcterms:modified xsi:type="dcterms:W3CDTF">2014-02-25T12:13:29Z</dcterms:modified>
</cp:coreProperties>
</file>